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4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embeddedFontLst>
    <p:embeddedFont>
      <p:font typeface="Play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h/Z4MS7qXStF5Aj2MrowgrYeF5I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co Artale" initials="" lastIdx="4" clrIdx="0"/>
  <p:cmAuthor id="1" name="ADRIAN LAPAZ" initials="AL" lastIdx="3" clrIdx="1">
    <p:extLst>
      <p:ext uri="{19B8F6BF-5375-455C-9EA6-DF929625EA0E}">
        <p15:presenceInfo xmlns:p15="http://schemas.microsoft.com/office/powerpoint/2012/main" userId="d8ff7f18ef7291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526A19-E432-4541-9A5B-560FF371CBDE}" v="1" dt="2025-04-22T00:26:40.8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2198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RIAN LAPAZ" userId="d8ff7f18ef729175" providerId="LiveId" clId="{D5526A19-E432-4541-9A5B-560FF371CBDE}"/>
    <pc:docChg chg="modSld">
      <pc:chgData name="ADRIAN LAPAZ" userId="d8ff7f18ef729175" providerId="LiveId" clId="{D5526A19-E432-4541-9A5B-560FF371CBDE}" dt="2025-04-22T00:26:40.883" v="0"/>
      <pc:docMkLst>
        <pc:docMk/>
      </pc:docMkLst>
      <pc:sldChg chg="modCm">
        <pc:chgData name="ADRIAN LAPAZ" userId="d8ff7f18ef729175" providerId="LiveId" clId="{D5526A19-E432-4541-9A5B-560FF371CBDE}" dt="2025-04-22T00:26:40.883" v="0"/>
        <pc:sldMkLst>
          <pc:docMk/>
          <pc:sldMk cId="0" sldId="269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4-21T23:55:28.846" idx="1">
    <p:pos x="528" y="230"/>
    <p:text>EL FORMATO DEL TITULO DEBE SER EL MISMO EN TODAS LAS DIAPOSITIVAS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iWxLCKI"/>
      </p:ext>
    </p:extLst>
  </p:cm>
  <p:cm authorId="1" dt="2025-04-21T21:27:09.148" idx="3">
    <p:pos x="528" y="326"/>
    <p:text>OK</p:text>
    <p:extLst>
      <p:ext uri="{C676402C-5697-4E1C-873F-D02D1690AC5C}">
        <p15:threadingInfo xmlns:p15="http://schemas.microsoft.com/office/powerpoint/2012/main" timeZoneBias="180">
          <p15:parentCm authorId="0" idx="1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4-21T23:57:24.019" idx="2">
    <p:pos x="528" y="1150"/>
    <p:text>minúscula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iWxLCKM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4-22T00:01:54.600" idx="3">
    <p:pos x="6000" y="0"/>
    <p:text>agrega por lo menos otro req de calidad, el que consideres más importante. Uno es muy poco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iWxLCKU"/>
      </p:ext>
    </p:extLst>
  </p:cm>
  <p:cm authorId="1" dt="2025-04-21T21:26:54.447" idx="2">
    <p:pos x="6000" y="96"/>
    <p:text>Aceptado</p:text>
    <p:extLst>
      <p:ext uri="{C676402C-5697-4E1C-873F-D02D1690AC5C}">
        <p15:threadingInfo xmlns:p15="http://schemas.microsoft.com/office/powerpoint/2012/main" timeZoneBias="180">
          <p15:parentCm authorId="0" idx="3"/>
        </p15:threadingInfo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4-22T00:00:46.871" idx="4">
    <p:pos x="528" y="1150"/>
    <p:text>Acá van las cosas que determinan el proceso de cierre del proyecto, o sea, lo que cumplís para poder decir, termine el trabajo.
Por ejemplo, podes poner:
Verificar el cumplimiento de los requerimientos del proyecto.
Entregar la documentación correspondiente.
Presentación y demostración del proyecto ante jurados, mediante
diapositivas y/o vídeos.
Identificar técnicas útiles e inútiles utilizadas.
Entregar un sistema funcional.
Lo que quieras, pero de este tipo.</p:text>
    <p:extLst mod="1"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iWxLCKQ"/>
      </p:ext>
    </p:extLst>
  </p:cm>
  <p:cm authorId="1" dt="2025-04-21T21:26:46.499" idx="1">
    <p:pos x="528" y="1246"/>
    <p:text>Aceptado</p:text>
    <p:extLst>
      <p:ext uri="{C676402C-5697-4E1C-873F-D02D1690AC5C}">
        <p15:threadingInfo xmlns:p15="http://schemas.microsoft.com/office/powerpoint/2012/main" timeZoneBias="180">
          <p15:parentCm authorId="0" idx="4"/>
        </p15:threadingInfo>
      </p:ext>
    </p:extLst>
  </p:cm>
</p:cmLst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6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6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7"/>
          <p:cNvSpPr txBox="1">
            <a:spLocks noGrp="1"/>
          </p:cNvSpPr>
          <p:nvPr>
            <p:ph type="title"/>
          </p:nvPr>
        </p:nvSpPr>
        <p:spPr>
          <a:xfrm rot="5400000">
            <a:off x="7133433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7"/>
          <p:cNvSpPr txBox="1">
            <a:spLocks noGrp="1"/>
          </p:cNvSpPr>
          <p:nvPr>
            <p:ph type="body" idx="1"/>
          </p:nvPr>
        </p:nvSpPr>
        <p:spPr>
          <a:xfrm rot="5400000">
            <a:off x="1799434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7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7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831851" y="1709744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body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3"/>
          </p:nvPr>
        </p:nvSpPr>
        <p:spPr>
          <a:xfrm>
            <a:off x="6172203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4"/>
          </p:nvPr>
        </p:nvSpPr>
        <p:spPr>
          <a:xfrm>
            <a:off x="6172203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4"/>
          <p:cNvSpPr txBox="1">
            <a:spLocks noGrp="1"/>
          </p:cNvSpPr>
          <p:nvPr>
            <p:ph type="body" idx="1"/>
          </p:nvPr>
        </p:nvSpPr>
        <p:spPr>
          <a:xfrm>
            <a:off x="5183188" y="987431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4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4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5"/>
          <p:cNvSpPr>
            <a:spLocks noGrp="1"/>
          </p:cNvSpPr>
          <p:nvPr>
            <p:ph type="pic" idx="2"/>
          </p:nvPr>
        </p:nvSpPr>
        <p:spPr>
          <a:xfrm>
            <a:off x="5183188" y="987431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5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5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s-AR" sz="4000" b="1">
                <a:latin typeface="Arial"/>
                <a:ea typeface="Arial"/>
                <a:cs typeface="Arial"/>
                <a:sym typeface="Arial"/>
              </a:rPr>
              <a:t>Proyección del índice de vegetación de diferencia normalizada satelital de cebada en crecimiento con series temporales e inteligencia artificial</a:t>
            </a:r>
            <a:endParaRPr/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1920167" y="3329023"/>
            <a:ext cx="7437292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AR" b="1">
                <a:latin typeface="Arial"/>
                <a:ea typeface="Arial"/>
                <a:cs typeface="Arial"/>
                <a:sym typeface="Arial"/>
              </a:rPr>
              <a:t>Plan de trabajo- CEIA, FIUBA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AR" b="1">
                <a:latin typeface="Arial"/>
                <a:ea typeface="Arial"/>
                <a:cs typeface="Arial"/>
                <a:sym typeface="Arial"/>
              </a:rPr>
              <a:t>Autor:</a:t>
            </a:r>
            <a:r>
              <a:rPr lang="es-AR">
                <a:latin typeface="Arial"/>
                <a:ea typeface="Arial"/>
                <a:cs typeface="Arial"/>
                <a:sym typeface="Arial"/>
              </a:rPr>
              <a:t> Dr. Ing. Agr. Adrián Lapaz Olveira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AR" b="1">
                <a:latin typeface="Arial"/>
                <a:ea typeface="Arial"/>
                <a:cs typeface="Arial"/>
                <a:sym typeface="Arial"/>
              </a:rPr>
              <a:t>Directora:</a:t>
            </a:r>
            <a:r>
              <a:rPr lang="es-AR">
                <a:latin typeface="Arial"/>
                <a:ea typeface="Arial"/>
                <a:cs typeface="Arial"/>
                <a:sym typeface="Arial"/>
              </a:rPr>
              <a:t> Esp. Lic. Maria Carina Roldán (FIUBA)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AR" b="1">
                <a:latin typeface="Arial"/>
                <a:ea typeface="Arial"/>
                <a:cs typeface="Arial"/>
                <a:sym typeface="Arial"/>
              </a:rPr>
              <a:t>Co-directora:</a:t>
            </a:r>
            <a:r>
              <a:rPr lang="es-AR">
                <a:latin typeface="Arial"/>
                <a:ea typeface="Arial"/>
                <a:cs typeface="Arial"/>
                <a:sym typeface="Arial"/>
              </a:rPr>
              <a:t> Esp. Ing. Ariadna Garmendia (FIUBA) </a:t>
            </a:r>
            <a:endParaRPr/>
          </a:p>
        </p:txBody>
      </p:sp>
      <p:pic>
        <p:nvPicPr>
          <p:cNvPr id="91" name="Google Shape;91;p1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8611" cy="80779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s-AR"/>
              <a:t>Diagrama AON</a:t>
            </a:r>
            <a:endParaRPr/>
          </a:p>
        </p:txBody>
      </p:sp>
      <p:sp>
        <p:nvSpPr>
          <p:cNvPr id="190" name="Google Shape;190;p10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10</a:t>
            </a:fld>
            <a:endParaRPr/>
          </a:p>
        </p:txBody>
      </p:sp>
      <p:pic>
        <p:nvPicPr>
          <p:cNvPr id="191" name="Google Shape;191;p10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0"/>
          <p:cNvSpPr/>
          <p:nvPr/>
        </p:nvSpPr>
        <p:spPr>
          <a:xfrm>
            <a:off x="1665403" y="2321139"/>
            <a:ext cx="4229369" cy="1140656"/>
          </a:xfrm>
          <a:prstGeom prst="rect">
            <a:avLst/>
          </a:prstGeom>
          <a:solidFill>
            <a:srgbClr val="D8F2CF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s-AR"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Tarea 1. Adquisición y procesamiento de datos satelitales y agrometeorológicos.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s-AR"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 = 130 h)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10"/>
          <p:cNvSpPr/>
          <p:nvPr/>
        </p:nvSpPr>
        <p:spPr>
          <a:xfrm>
            <a:off x="1665403" y="3715939"/>
            <a:ext cx="4229369" cy="870437"/>
          </a:xfrm>
          <a:prstGeom prst="rect">
            <a:avLst/>
          </a:prstGeom>
          <a:solidFill>
            <a:srgbClr val="B3E5A0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s-AR"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Tarea 2. Ajuste de la función </a:t>
            </a:r>
            <a:r>
              <a:rPr lang="es-AR" sz="1200" b="1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β y</a:t>
            </a:r>
            <a:r>
              <a:rPr lang="es-AR"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modelado bayesiano.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 = 120 h)</a:t>
            </a:r>
            <a:endParaRPr/>
          </a:p>
        </p:txBody>
      </p:sp>
      <p:sp>
        <p:nvSpPr>
          <p:cNvPr id="194" name="Google Shape;194;p10"/>
          <p:cNvSpPr/>
          <p:nvPr/>
        </p:nvSpPr>
        <p:spPr>
          <a:xfrm>
            <a:off x="1665401" y="4840520"/>
            <a:ext cx="4229369" cy="1061515"/>
          </a:xfrm>
          <a:prstGeom prst="rect">
            <a:avLst/>
          </a:prstGeom>
          <a:solidFill>
            <a:srgbClr val="8CD872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s-AR"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Tarea 3. Diseño e implementación del modelo híbrido con ANN.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r>
              <a:rPr lang="es-AR" sz="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 = 120 h)</a:t>
            </a:r>
            <a:endParaRPr/>
          </a:p>
        </p:txBody>
      </p:sp>
      <p:sp>
        <p:nvSpPr>
          <p:cNvPr id="195" name="Google Shape;195;p10"/>
          <p:cNvSpPr/>
          <p:nvPr/>
        </p:nvSpPr>
        <p:spPr>
          <a:xfrm>
            <a:off x="6209931" y="2321139"/>
            <a:ext cx="4229369" cy="888623"/>
          </a:xfrm>
          <a:prstGeom prst="rect">
            <a:avLst/>
          </a:prstGeom>
          <a:solidFill>
            <a:srgbClr val="3A7D22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mes New Roman"/>
              <a:buNone/>
            </a:pPr>
            <a:r>
              <a:rPr lang="es-AR" sz="12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Tarea 4. Evaluación técnica y análisis con datos 2024.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 = 70 h)</a:t>
            </a:r>
            <a:endParaRPr/>
          </a:p>
        </p:txBody>
      </p:sp>
      <p:sp>
        <p:nvSpPr>
          <p:cNvPr id="196" name="Google Shape;196;p10"/>
          <p:cNvSpPr/>
          <p:nvPr/>
        </p:nvSpPr>
        <p:spPr>
          <a:xfrm>
            <a:off x="6209931" y="3488155"/>
            <a:ext cx="4229369" cy="1106560"/>
          </a:xfrm>
          <a:prstGeom prst="rect">
            <a:avLst/>
          </a:prstGeom>
          <a:solidFill>
            <a:srgbClr val="275316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mes New Roman"/>
              <a:buNone/>
            </a:pPr>
            <a:r>
              <a:rPr lang="es-AR" sz="12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Tarea 5. Desarrollo de la interfaz de usuario y documentación técnica.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 = 100 h)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10"/>
          <p:cNvSpPr/>
          <p:nvPr/>
        </p:nvSpPr>
        <p:spPr>
          <a:xfrm>
            <a:off x="6209935" y="4840520"/>
            <a:ext cx="4229369" cy="1051198"/>
          </a:xfrm>
          <a:prstGeom prst="rect">
            <a:avLst/>
          </a:prstGeom>
          <a:solidFill>
            <a:srgbClr val="0C3512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mes New Roman"/>
              <a:buNone/>
            </a:pPr>
            <a:r>
              <a:rPr lang="es-AR" sz="12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Tarea 6. Redacción, publicación y defensa del trabajo final.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 = 110 h)</a:t>
            </a:r>
            <a:endParaRPr/>
          </a:p>
        </p:txBody>
      </p:sp>
      <p:sp>
        <p:nvSpPr>
          <p:cNvPr id="198" name="Google Shape;198;p10"/>
          <p:cNvSpPr/>
          <p:nvPr/>
        </p:nvSpPr>
        <p:spPr>
          <a:xfrm>
            <a:off x="3358398" y="1558278"/>
            <a:ext cx="843379" cy="520422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Inicio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4/3/25</a:t>
            </a:r>
            <a:endParaRPr sz="1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9" name="Google Shape;199;p10"/>
          <p:cNvCxnSpPr>
            <a:stCxn id="192" idx="2"/>
            <a:endCxn id="193" idx="0"/>
          </p:cNvCxnSpPr>
          <p:nvPr/>
        </p:nvCxnSpPr>
        <p:spPr>
          <a:xfrm>
            <a:off x="3780088" y="3461795"/>
            <a:ext cx="0" cy="254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0" name="Google Shape;200;p10"/>
          <p:cNvCxnSpPr>
            <a:stCxn id="193" idx="2"/>
            <a:endCxn id="194" idx="0"/>
          </p:cNvCxnSpPr>
          <p:nvPr/>
        </p:nvCxnSpPr>
        <p:spPr>
          <a:xfrm>
            <a:off x="3780088" y="4586376"/>
            <a:ext cx="0" cy="254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1" name="Google Shape;201;p10"/>
          <p:cNvCxnSpPr>
            <a:stCxn id="194" idx="3"/>
            <a:endCxn id="195" idx="1"/>
          </p:cNvCxnSpPr>
          <p:nvPr/>
        </p:nvCxnSpPr>
        <p:spPr>
          <a:xfrm rot="10800000" flipH="1">
            <a:off x="5894770" y="2765478"/>
            <a:ext cx="315300" cy="2605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2" name="Google Shape;202;p10"/>
          <p:cNvCxnSpPr>
            <a:stCxn id="195" idx="2"/>
            <a:endCxn id="196" idx="0"/>
          </p:cNvCxnSpPr>
          <p:nvPr/>
        </p:nvCxnSpPr>
        <p:spPr>
          <a:xfrm>
            <a:off x="8324616" y="3209762"/>
            <a:ext cx="0" cy="27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3" name="Google Shape;203;p10"/>
          <p:cNvCxnSpPr>
            <a:stCxn id="196" idx="2"/>
            <a:endCxn id="197" idx="0"/>
          </p:cNvCxnSpPr>
          <p:nvPr/>
        </p:nvCxnSpPr>
        <p:spPr>
          <a:xfrm>
            <a:off x="8324616" y="4594715"/>
            <a:ext cx="0" cy="245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4" name="Google Shape;204;p10"/>
          <p:cNvCxnSpPr>
            <a:stCxn id="197" idx="2"/>
            <a:endCxn id="205" idx="0"/>
          </p:cNvCxnSpPr>
          <p:nvPr/>
        </p:nvCxnSpPr>
        <p:spPr>
          <a:xfrm>
            <a:off x="8324620" y="5891718"/>
            <a:ext cx="0" cy="234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05" name="Google Shape;205;p10"/>
          <p:cNvSpPr/>
          <p:nvPr/>
        </p:nvSpPr>
        <p:spPr>
          <a:xfrm>
            <a:off x="7361374" y="6125955"/>
            <a:ext cx="1926489" cy="520422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agosto 2025</a:t>
            </a:r>
            <a:endParaRPr sz="1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6" name="Google Shape;206;p10" descr="Cultivos con relleno sólido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2696" y="2956326"/>
            <a:ext cx="419979" cy="419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0" descr="Lluvia con relleno sólido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59617" y="2966145"/>
            <a:ext cx="425288" cy="425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0" descr="Satélite con relleno sólido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16204" y="3008042"/>
            <a:ext cx="343267" cy="343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0" descr="gráfico curvo de palo de hockey con relleno sólido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703239" y="4112324"/>
            <a:ext cx="418661" cy="418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0" descr="Procesador con relleno sólido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205815" y="5424761"/>
            <a:ext cx="401136" cy="401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0" descr="Diagrama de red con relleno sólido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735040" y="5424761"/>
            <a:ext cx="401136" cy="401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0" descr="Bombilla y equipo con relleno sólido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6297171" y="2772729"/>
            <a:ext cx="391449" cy="39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0" descr="Cerebro en la cabeza con relleno sólido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6282159" y="5417299"/>
            <a:ext cx="406461" cy="40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10" descr="Diseño web con relleno sólido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6288914" y="4111988"/>
            <a:ext cx="442132" cy="4421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5" name="Google Shape;215;p10"/>
          <p:cNvCxnSpPr>
            <a:stCxn id="198" idx="4"/>
            <a:endCxn id="192" idx="0"/>
          </p:cNvCxnSpPr>
          <p:nvPr/>
        </p:nvCxnSpPr>
        <p:spPr>
          <a:xfrm>
            <a:off x="3780088" y="2078700"/>
            <a:ext cx="0" cy="242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s-AR" sz="4000">
                <a:latin typeface="Arial"/>
                <a:ea typeface="Arial"/>
                <a:cs typeface="Arial"/>
                <a:sym typeface="Arial"/>
              </a:rPr>
              <a:t>Diagrama de Gantt</a:t>
            </a:r>
            <a:endParaRPr/>
          </a:p>
        </p:txBody>
      </p:sp>
      <p:sp>
        <p:nvSpPr>
          <p:cNvPr id="221" name="Google Shape;221;p11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11</a:t>
            </a:fld>
            <a:endParaRPr/>
          </a:p>
        </p:txBody>
      </p:sp>
      <p:pic>
        <p:nvPicPr>
          <p:cNvPr id="222" name="Google Shape;222;p11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4673" y="1690692"/>
            <a:ext cx="9152541" cy="3908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2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s-AR"/>
              <a:t>Gestión de riesgos</a:t>
            </a:r>
            <a:endParaRPr/>
          </a:p>
        </p:txBody>
      </p:sp>
      <p:sp>
        <p:nvSpPr>
          <p:cNvPr id="229" name="Google Shape;22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594" lvl="0" indent="-22859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Tabla de gestión de riesgos: (</a:t>
            </a:r>
            <a:r>
              <a:rPr lang="es-AR" sz="20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El</a:t>
            </a:r>
            <a:r>
              <a:rPr lang="es-AR" sz="2000">
                <a:latin typeface="Arial"/>
                <a:ea typeface="Arial"/>
                <a:cs typeface="Arial"/>
                <a:sym typeface="Arial"/>
              </a:rPr>
              <a:t> RPN se calcula como RPN=SxO)</a:t>
            </a:r>
            <a:endParaRPr/>
          </a:p>
        </p:txBody>
      </p:sp>
      <p:sp>
        <p:nvSpPr>
          <p:cNvPr id="230" name="Google Shape;230;p12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12</a:t>
            </a:fld>
            <a:endParaRPr/>
          </a:p>
        </p:txBody>
      </p:sp>
      <p:pic>
        <p:nvPicPr>
          <p:cNvPr id="231" name="Google Shape;231;p12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30490" y="2556354"/>
            <a:ext cx="8331020" cy="3606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3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s-AR"/>
              <a:t>Evaluación de calidad</a:t>
            </a:r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13</a:t>
            </a:fld>
            <a:endParaRPr/>
          </a:p>
        </p:txBody>
      </p:sp>
      <p:pic>
        <p:nvPicPr>
          <p:cNvPr id="239" name="Google Shape;239;p13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3"/>
          <p:cNvSpPr/>
          <p:nvPr/>
        </p:nvSpPr>
        <p:spPr>
          <a:xfrm>
            <a:off x="1275426" y="3429000"/>
            <a:ext cx="4015666" cy="132556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Verificación: </a:t>
            </a:r>
            <a:r>
              <a:rPr lang="es-A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implementar pruebas automatizadas para verificar que los valores de salida del modelo se ubiquen dentro del intervalo (0,4; 1,0)</a:t>
            </a:r>
            <a:endParaRPr/>
          </a:p>
        </p:txBody>
      </p:sp>
      <p:sp>
        <p:nvSpPr>
          <p:cNvPr id="241" name="Google Shape;241;p13"/>
          <p:cNvSpPr/>
          <p:nvPr/>
        </p:nvSpPr>
        <p:spPr>
          <a:xfrm>
            <a:off x="3666477" y="2048937"/>
            <a:ext cx="4243527" cy="119848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Req #1.5: </a:t>
            </a:r>
            <a:r>
              <a:rPr lang="es-A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estimación del NDVI potencial debe estar entre 0,4 y 1,0.</a:t>
            </a:r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body" idx="1"/>
          </p:nvPr>
        </p:nvSpPr>
        <p:spPr>
          <a:xfrm>
            <a:off x="6602767" y="3429000"/>
            <a:ext cx="4015666" cy="133258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A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Validación:</a:t>
            </a:r>
            <a:r>
              <a:rPr lang="es-A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presentar al cliente histogramas de los valores de NDVI generados por el modelo para confirmar su ajuste al rango agronómico definido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4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s-AR" sz="4000">
                <a:latin typeface="Arial"/>
                <a:ea typeface="Arial"/>
                <a:cs typeface="Arial"/>
                <a:sym typeface="Arial"/>
              </a:rPr>
              <a:t>Cierre</a:t>
            </a:r>
            <a:endParaRPr/>
          </a:p>
        </p:txBody>
      </p:sp>
      <p:sp>
        <p:nvSpPr>
          <p:cNvPr id="248" name="Google Shape;248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594" lvl="0" indent="-22859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s-AR" sz="22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Los tiempos se cumplieron a nivel general</a:t>
            </a:r>
            <a:endParaRPr>
              <a:extLst>
                <a:ext uri="http://customooxmlschemas.google.com/">
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3"/>
                </a:ext>
              </a:extLst>
            </a:endParaRPr>
          </a:p>
          <a:p>
            <a:pPr marL="228594" lvl="0" indent="-2285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s-AR" sz="22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4"/>
                  </a:ext>
                </a:extLst>
              </a:rPr>
              <a:t>La metodología puede cambiar</a:t>
            </a:r>
            <a:endParaRPr>
              <a:extLst>
                <a:ext uri="http://customooxmlschemas.google.com/">
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5"/>
                </a:ext>
              </a:extLst>
            </a:endParaRPr>
          </a:p>
          <a:p>
            <a:pPr marL="228594" lvl="0" indent="-2285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s-AR" sz="22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6"/>
                  </a:ext>
                </a:extLst>
              </a:rPr>
              <a:t>Acto de presentación y defensa del proyecto</a:t>
            </a:r>
            <a:endParaRPr/>
          </a:p>
          <a:p>
            <a:pPr marL="228594" lvl="0" indent="-5079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49" name="Google Shape;249;p14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14</a:t>
            </a:fld>
            <a:endParaRPr/>
          </a:p>
        </p:txBody>
      </p:sp>
      <p:pic>
        <p:nvPicPr>
          <p:cNvPr id="250" name="Google Shape;250;p14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endParaRPr sz="4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s-AR" sz="4000" b="1">
                <a:latin typeface="Arial"/>
                <a:ea typeface="Arial"/>
                <a:cs typeface="Arial"/>
                <a:sym typeface="Arial"/>
              </a:rPr>
              <a:t>¡Gracias por su atención!</a:t>
            </a:r>
            <a:endParaRPr/>
          </a:p>
        </p:txBody>
      </p:sp>
      <p:sp>
        <p:nvSpPr>
          <p:cNvPr id="256" name="Google Shape;256;p15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15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" descr="Diagrama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4968" y="1690692"/>
            <a:ext cx="6582260" cy="4283977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s-AR" sz="4000">
                <a:latin typeface="Arial"/>
                <a:ea typeface="Arial"/>
                <a:cs typeface="Arial"/>
                <a:sym typeface="Arial"/>
              </a:rPr>
              <a:t>Introducción</a:t>
            </a:r>
            <a:endParaRPr/>
          </a:p>
        </p:txBody>
      </p:sp>
      <p:pic>
        <p:nvPicPr>
          <p:cNvPr id="100" name="Google Shape;100;p2" descr="Logotipo&#10;&#10;El contenido generado por IA puede ser incorrec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"/>
          <p:cNvSpPr txBox="1"/>
          <p:nvPr/>
        </p:nvSpPr>
        <p:spPr>
          <a:xfrm>
            <a:off x="9107558" y="1919061"/>
            <a:ext cx="112571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 – 12 % proteína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2" descr="Diseño PNG Y SVG De Cerveza De Color Alemania Para Camiseta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161681" y="2565392"/>
            <a:ext cx="1152293" cy="1152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" descr="Alimentación de Bovinos en Corrales de Engorda | Intagri S.C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778704" y="4364014"/>
            <a:ext cx="1978506" cy="16016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2"/>
          <p:cNvCxnSpPr>
            <a:stCxn id="98" idx="3"/>
            <a:endCxn id="102" idx="1"/>
          </p:cNvCxnSpPr>
          <p:nvPr/>
        </p:nvCxnSpPr>
        <p:spPr>
          <a:xfrm rot="10800000" flipH="1">
            <a:off x="7317228" y="3141481"/>
            <a:ext cx="1844400" cy="691200"/>
          </a:xfrm>
          <a:prstGeom prst="bentConnector3">
            <a:avLst>
              <a:gd name="adj1" fmla="val 39522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5" name="Google Shape;105;p2"/>
          <p:cNvCxnSpPr>
            <a:stCxn id="98" idx="3"/>
            <a:endCxn id="103" idx="1"/>
          </p:cNvCxnSpPr>
          <p:nvPr/>
        </p:nvCxnSpPr>
        <p:spPr>
          <a:xfrm>
            <a:off x="7317228" y="3832681"/>
            <a:ext cx="1461600" cy="1332300"/>
          </a:xfrm>
          <a:prstGeom prst="bentConnector3">
            <a:avLst>
              <a:gd name="adj1" fmla="val 49996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06" name="Google Shape;106;p2" descr="Cómo dar en el blanco con la fertilización al voleo - Universidad Agrícola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42279" y="2262971"/>
            <a:ext cx="2670717" cy="1261627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"/>
          <p:cNvSpPr txBox="1"/>
          <p:nvPr/>
        </p:nvSpPr>
        <p:spPr>
          <a:xfrm>
            <a:off x="942279" y="2213097"/>
            <a:ext cx="127470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Nitrógeno</a:t>
            </a:r>
            <a:endParaRPr sz="1800" b="1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5991923" y="5032920"/>
            <a:ext cx="743414" cy="1932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Biomasa</a:t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/>
          <p:nvPr/>
        </p:nvSpPr>
        <p:spPr>
          <a:xfrm>
            <a:off x="5991923" y="2033079"/>
            <a:ext cx="743414" cy="3193126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s-AR" sz="4000">
                <a:latin typeface="Arial"/>
                <a:ea typeface="Arial"/>
                <a:cs typeface="Arial"/>
                <a:sym typeface="Arial"/>
              </a:rPr>
              <a:t>Introducción</a:t>
            </a:r>
            <a:endParaRPr sz="4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4381870" cy="435133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1251" t="-1260" r="-41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594" lvl="0" indent="-22859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s-AR"/>
              <a:t> </a:t>
            </a:r>
            <a:endParaRPr/>
          </a:p>
        </p:txBody>
      </p:sp>
      <p:sp>
        <p:nvSpPr>
          <p:cNvPr id="118" name="Google Shape;118;p3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>
                <a:latin typeface="Arial"/>
                <a:ea typeface="Arial"/>
                <a:cs typeface="Arial"/>
                <a:sym typeface="Arial"/>
              </a:rPr>
              <a:t>3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3" descr="Logotipo&#10;&#10;El contenido generado por IA puede ser incorrec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10400" y="1091570"/>
            <a:ext cx="3769372" cy="2780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204175" y="4040525"/>
            <a:ext cx="3407451" cy="2761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2" name="Google Shape;122;p3"/>
          <p:cNvCxnSpPr>
            <a:endCxn id="121" idx="1"/>
          </p:cNvCxnSpPr>
          <p:nvPr/>
        </p:nvCxnSpPr>
        <p:spPr>
          <a:xfrm rot="-5400000" flipH="1">
            <a:off x="5209325" y="3426363"/>
            <a:ext cx="3870300" cy="119400"/>
          </a:xfrm>
          <a:prstGeom prst="bentConnector3">
            <a:avLst>
              <a:gd name="adj1" fmla="val 2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23" name="Google Shape;123;p3" descr="Imagen de la pantalla de un video juego&#10;&#10;El contenido generado por IA puede ser incorrecto.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256253" y="3806396"/>
            <a:ext cx="4086315" cy="306387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3"/>
          <p:cNvSpPr txBox="1"/>
          <p:nvPr/>
        </p:nvSpPr>
        <p:spPr>
          <a:xfrm>
            <a:off x="6973230" y="1321360"/>
            <a:ext cx="67037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lang="es-AR" sz="1800" b="1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max</a:t>
            </a:r>
            <a:endParaRPr sz="1800" b="1" baseline="-25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s-AR" sz="4000">
                <a:latin typeface="Arial"/>
                <a:ea typeface="Arial"/>
                <a:cs typeface="Arial"/>
                <a:sym typeface="Arial"/>
              </a:rPr>
              <a:t>Introducción</a:t>
            </a:r>
            <a:endParaRPr/>
          </a:p>
        </p:txBody>
      </p:sp>
      <p:pic>
        <p:nvPicPr>
          <p:cNvPr id="131" name="Google Shape;131;p4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8526" y="2066451"/>
            <a:ext cx="47625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4"/>
          <p:cNvSpPr txBox="1"/>
          <p:nvPr/>
        </p:nvSpPr>
        <p:spPr>
          <a:xfrm>
            <a:off x="1939386" y="1666341"/>
            <a:ext cx="238078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Enfoque bayesiano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81425" y="2021294"/>
            <a:ext cx="5082980" cy="333022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4"/>
          <p:cNvSpPr txBox="1"/>
          <p:nvPr/>
        </p:nvSpPr>
        <p:spPr>
          <a:xfrm>
            <a:off x="7529865" y="1678517"/>
            <a:ext cx="188064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Modelo híbrido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4"/>
          <p:cNvSpPr/>
          <p:nvPr/>
        </p:nvSpPr>
        <p:spPr>
          <a:xfrm>
            <a:off x="7421872" y="5682121"/>
            <a:ext cx="2602086" cy="867362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r="-23717"/>
            </a:stretch>
          </a:blip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137" name="Google Shape;137;p4"/>
          <p:cNvSpPr txBox="1"/>
          <p:nvPr/>
        </p:nvSpPr>
        <p:spPr>
          <a:xfrm>
            <a:off x="10023958" y="5213023"/>
            <a:ext cx="147187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Paruelo et al. 2024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924521" y="5682121"/>
            <a:ext cx="118173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Bürkner. 2024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4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s-AR" sz="4000">
                <a:latin typeface="Arial"/>
                <a:ea typeface="Arial"/>
                <a:cs typeface="Arial"/>
                <a:sym typeface="Arial"/>
              </a:rPr>
              <a:t>Flujo de trabajo</a:t>
            </a:r>
            <a:endParaRPr/>
          </a:p>
        </p:txBody>
      </p:sp>
      <p:pic>
        <p:nvPicPr>
          <p:cNvPr id="145" name="Google Shape;145;p5" descr="Diagrama&#10;&#10;El contenido generado por IA puede ser incorrecto.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18879" y="1825625"/>
            <a:ext cx="7374431" cy="489585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5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5</a:t>
            </a:fld>
            <a:endParaRPr/>
          </a:p>
        </p:txBody>
      </p:sp>
      <p:pic>
        <p:nvPicPr>
          <p:cNvPr id="147" name="Google Shape;147;p5" descr="Logotipo&#10;&#10;El contenido generado por IA puede ser incorrec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"/>
          <p:cNvSpPr/>
          <p:nvPr/>
        </p:nvSpPr>
        <p:spPr>
          <a:xfrm>
            <a:off x="591670" y="1690692"/>
            <a:ext cx="10962043" cy="4665663"/>
          </a:xfrm>
          <a:prstGeom prst="rect">
            <a:avLst/>
          </a:prstGeom>
          <a:solidFill>
            <a:srgbClr val="D8F2CF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500" b="1">
                <a:solidFill>
                  <a:srgbClr val="3A7D22"/>
                </a:solidFill>
                <a:latin typeface="Arial"/>
                <a:ea typeface="Arial"/>
                <a:cs typeface="Arial"/>
                <a:sym typeface="Arial"/>
              </a:rPr>
              <a:t>Interesados</a:t>
            </a:r>
            <a:endParaRPr sz="2500">
              <a:solidFill>
                <a:srgbClr val="3A7D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6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s-AR" sz="4000">
                <a:latin typeface="Arial"/>
                <a:ea typeface="Arial"/>
                <a:cs typeface="Arial"/>
                <a:sym typeface="Arial"/>
              </a:rPr>
              <a:t>Interesados</a:t>
            </a:r>
            <a:endParaRPr/>
          </a:p>
        </p:txBody>
      </p:sp>
      <p:sp>
        <p:nvSpPr>
          <p:cNvPr id="154" name="Google Shape;154;p6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6</a:t>
            </a:fld>
            <a:endParaRPr/>
          </a:p>
        </p:txBody>
      </p:sp>
      <p:sp>
        <p:nvSpPr>
          <p:cNvPr id="155" name="Google Shape;155;p6"/>
          <p:cNvSpPr/>
          <p:nvPr/>
        </p:nvSpPr>
        <p:spPr>
          <a:xfrm>
            <a:off x="838199" y="2218546"/>
            <a:ext cx="4173967" cy="1140311"/>
          </a:xfrm>
          <a:prstGeom prst="rect">
            <a:avLst/>
          </a:prstGeom>
          <a:solidFill>
            <a:srgbClr val="8CD872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Cliente/Impulsor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PhD. MSc. Ing. Agr. Andrés Berger</a:t>
            </a:r>
            <a:endParaRPr/>
          </a:p>
        </p:txBody>
      </p:sp>
      <p:sp>
        <p:nvSpPr>
          <p:cNvPr id="156" name="Google Shape;156;p6"/>
          <p:cNvSpPr/>
          <p:nvPr/>
        </p:nvSpPr>
        <p:spPr>
          <a:xfrm>
            <a:off x="838197" y="5072001"/>
            <a:ext cx="4173968" cy="1140311"/>
          </a:xfrm>
          <a:prstGeom prst="rect">
            <a:avLst/>
          </a:prstGeom>
          <a:solidFill>
            <a:srgbClr val="8CD872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Responsable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Dr. Ing. Agr. Adrián Lapaz Olveira </a:t>
            </a:r>
            <a:endParaRPr/>
          </a:p>
        </p:txBody>
      </p:sp>
      <p:sp>
        <p:nvSpPr>
          <p:cNvPr id="157" name="Google Shape;157;p6"/>
          <p:cNvSpPr/>
          <p:nvPr/>
        </p:nvSpPr>
        <p:spPr>
          <a:xfrm>
            <a:off x="838198" y="3656163"/>
            <a:ext cx="4173967" cy="1140311"/>
          </a:xfrm>
          <a:prstGeom prst="rect">
            <a:avLst/>
          </a:prstGeom>
          <a:solidFill>
            <a:srgbClr val="8CD872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Orientadores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Esp. Lic. Maria Carina Roldán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Esp. Ing. Ariadna Garmendia </a:t>
            </a:r>
            <a:endParaRPr/>
          </a:p>
        </p:txBody>
      </p:sp>
      <p:sp>
        <p:nvSpPr>
          <p:cNvPr id="158" name="Google Shape;158;p6"/>
          <p:cNvSpPr/>
          <p:nvPr/>
        </p:nvSpPr>
        <p:spPr>
          <a:xfrm>
            <a:off x="7282927" y="2218546"/>
            <a:ext cx="4173967" cy="1140311"/>
          </a:xfrm>
          <a:prstGeom prst="rect">
            <a:avLst/>
          </a:prstGeom>
          <a:solidFill>
            <a:srgbClr val="8CD872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Colaboradores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PhD. MSc. Ing. Agr. José Paruelo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Dr. Ing. Agr. Ing. Sebastian Mazzilli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6"/>
          <p:cNvSpPr/>
          <p:nvPr/>
        </p:nvSpPr>
        <p:spPr>
          <a:xfrm>
            <a:off x="7282927" y="3634384"/>
            <a:ext cx="4173968" cy="1140311"/>
          </a:xfrm>
          <a:prstGeom prst="rect">
            <a:avLst/>
          </a:prstGeom>
          <a:solidFill>
            <a:srgbClr val="8CD872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Usuario final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INIA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Productores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s-AR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Propósito</a:t>
            </a:r>
            <a:endParaRPr/>
          </a:p>
        </p:txBody>
      </p:sp>
      <p:sp>
        <p:nvSpPr>
          <p:cNvPr id="165" name="Google Shape;165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594" lvl="0" indent="-22859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Predecir el NDVI potencial del cultivo a partir de observaciones tempranas (45, 60, 75 días desde siembra - DDS)</a:t>
            </a:r>
            <a:endParaRPr/>
          </a:p>
          <a:p>
            <a:pPr marL="228594" lvl="0" indent="-2285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Evaluar si la inclusión de variables agroclimáticas y de manejo (modelo híbrido) mejora la precisión respecto a un modelo solo bayesiano</a:t>
            </a:r>
            <a:endParaRPr/>
          </a:p>
        </p:txBody>
      </p:sp>
      <p:sp>
        <p:nvSpPr>
          <p:cNvPr id="166" name="Google Shape;166;p7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7</a:t>
            </a:fld>
            <a:endParaRPr/>
          </a:p>
        </p:txBody>
      </p:sp>
      <p:pic>
        <p:nvPicPr>
          <p:cNvPr id="167" name="Google Shape;167;p7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s-AR"/>
              <a:t>Alcance</a:t>
            </a:r>
            <a:endParaRPr/>
          </a:p>
        </p:txBody>
      </p:sp>
      <p:sp>
        <p:nvSpPr>
          <p:cNvPr id="173" name="Google Shape;17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594" lvl="0" indent="-22859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Incluye</a:t>
            </a:r>
            <a:endParaRPr/>
          </a:p>
          <a:p>
            <a:pPr marL="685783" lvl="1" indent="-2285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Información de la producción de cebada 2023 y 2024 para miles de lotes</a:t>
            </a:r>
            <a:endParaRPr/>
          </a:p>
          <a:p>
            <a:pPr marL="685783" lvl="1" indent="-2285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Datos agroclimáticos por lote</a:t>
            </a:r>
            <a:endParaRPr/>
          </a:p>
          <a:p>
            <a:pPr marL="685783" lvl="1" indent="-2285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Datos satelitales para cinco puntos representativos por lote</a:t>
            </a:r>
            <a:endParaRPr/>
          </a:p>
          <a:p>
            <a:pPr marL="228594" lvl="0" indent="-10159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228594" lvl="0" indent="-10159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8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8</a:t>
            </a:fld>
            <a:endParaRPr/>
          </a:p>
        </p:txBody>
      </p:sp>
      <p:pic>
        <p:nvPicPr>
          <p:cNvPr id="175" name="Google Shape;175;p8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"/>
          <p:cNvSpPr txBox="1"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s-AR"/>
              <a:t>Requerimientos</a:t>
            </a:r>
            <a:endParaRPr/>
          </a:p>
        </p:txBody>
      </p:sp>
      <p:sp>
        <p:nvSpPr>
          <p:cNvPr id="181" name="Google Shape;181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594" lvl="0" indent="-22859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1.1. El modelo de predicción debe estimar el NDVI potencial en lotes de producción comercial de cebada.</a:t>
            </a:r>
            <a:endParaRPr/>
          </a:p>
          <a:p>
            <a:pPr marL="228594" lvl="0" indent="-2285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1.2. La estimación del NDVI potencial debe estar entre 0,4 y 1,0.</a:t>
            </a:r>
            <a:endParaRPr/>
          </a:p>
          <a:p>
            <a:pPr marL="228594" lvl="0" indent="-2285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1.3. El tiempo de estimación del NDVI en nuevos datos debe ser rápido.</a:t>
            </a:r>
            <a:endParaRPr/>
          </a:p>
          <a:p>
            <a:pPr marL="228594" lvl="0" indent="-2285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1.4. El modelo debe captar las variaciones del NDVI asociadas a diferentes niveles de producción de biomasa y ambientes dentro de cada lote.</a:t>
            </a:r>
            <a:endParaRPr/>
          </a:p>
          <a:p>
            <a:pPr marL="228594" lvl="0" indent="-2285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s-AR" sz="2000">
                <a:latin typeface="Arial"/>
                <a:ea typeface="Arial"/>
                <a:cs typeface="Arial"/>
                <a:sym typeface="Arial"/>
              </a:rPr>
              <a:t>2.1. La tesis debe ser publicada de forma abierta al público general, de modo de poder compartir los resultados en redes sociales y en correo electrónico entre colegas y asesores del sector.</a:t>
            </a:r>
            <a:endParaRPr/>
          </a:p>
        </p:txBody>
      </p:sp>
      <p:sp>
        <p:nvSpPr>
          <p:cNvPr id="182" name="Google Shape;182;p9"/>
          <p:cNvSpPr txBox="1">
            <a:spLocks noGrp="1"/>
          </p:cNvSpPr>
          <p:nvPr>
            <p:ph type="sldNum" idx="12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9</a:t>
            </a:fld>
            <a:endParaRPr/>
          </a:p>
        </p:txBody>
      </p:sp>
      <p:pic>
        <p:nvPicPr>
          <p:cNvPr id="183" name="Google Shape;183;p9" descr="Logoti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252210"/>
            <a:ext cx="1828800" cy="605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582</Words>
  <Application>Microsoft Office PowerPoint</Application>
  <PresentationFormat>Panorámica</PresentationFormat>
  <Paragraphs>100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Play</vt:lpstr>
      <vt:lpstr>Times New Roman</vt:lpstr>
      <vt:lpstr>Noto Sans Symbols</vt:lpstr>
      <vt:lpstr>Tema de Office</vt:lpstr>
      <vt:lpstr>Proyección del índice de vegetación de diferencia normalizada satelital de cebada en crecimiento con series temporales e inteligencia artificial</vt:lpstr>
      <vt:lpstr>Introducción</vt:lpstr>
      <vt:lpstr>Introducción</vt:lpstr>
      <vt:lpstr>Introducción</vt:lpstr>
      <vt:lpstr>Flujo de trabajo</vt:lpstr>
      <vt:lpstr>Interesados</vt:lpstr>
      <vt:lpstr>Propósito</vt:lpstr>
      <vt:lpstr>Alcance</vt:lpstr>
      <vt:lpstr>Requerimientos</vt:lpstr>
      <vt:lpstr>Diagrama AON</vt:lpstr>
      <vt:lpstr>Diagrama de Gantt</vt:lpstr>
      <vt:lpstr>Gestión de riesgos</vt:lpstr>
      <vt:lpstr>Evaluación de calidad</vt:lpstr>
      <vt:lpstr>Cierre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Adrian Marcelo Lapaz Oliveira</dc:creator>
  <cp:lastModifiedBy>ADRIAN LAPAZ</cp:lastModifiedBy>
  <cp:revision>1</cp:revision>
  <dcterms:created xsi:type="dcterms:W3CDTF">2025-04-19T04:17:24Z</dcterms:created>
  <dcterms:modified xsi:type="dcterms:W3CDTF">2025-04-22T00:27:09Z</dcterms:modified>
</cp:coreProperties>
</file>